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5"/>
  </p:notesMasterIdLst>
  <p:sldIdLst>
    <p:sldId id="256" r:id="rId2"/>
    <p:sldId id="257" r:id="rId3"/>
    <p:sldId id="258" r:id="rId4"/>
    <p:sldId id="259" r:id="rId5"/>
    <p:sldId id="265" r:id="rId6"/>
    <p:sldId id="285" r:id="rId7"/>
    <p:sldId id="260" r:id="rId8"/>
    <p:sldId id="264" r:id="rId9"/>
    <p:sldId id="286" r:id="rId10"/>
    <p:sldId id="261" r:id="rId11"/>
    <p:sldId id="269" r:id="rId12"/>
    <p:sldId id="275" r:id="rId13"/>
    <p:sldId id="276" r:id="rId14"/>
    <p:sldId id="291" r:id="rId15"/>
    <p:sldId id="277" r:id="rId16"/>
    <p:sldId id="290" r:id="rId17"/>
    <p:sldId id="278" r:id="rId18"/>
    <p:sldId id="263" r:id="rId19"/>
    <p:sldId id="280" r:id="rId20"/>
    <p:sldId id="281" r:id="rId21"/>
    <p:sldId id="282" r:id="rId22"/>
    <p:sldId id="270" r:id="rId23"/>
    <p:sldId id="288" r:id="rId24"/>
    <p:sldId id="287" r:id="rId25"/>
    <p:sldId id="289" r:id="rId26"/>
    <p:sldId id="272" r:id="rId27"/>
    <p:sldId id="273" r:id="rId28"/>
    <p:sldId id="271" r:id="rId29"/>
    <p:sldId id="267" r:id="rId30"/>
    <p:sldId id="268" r:id="rId31"/>
    <p:sldId id="292" r:id="rId32"/>
    <p:sldId id="283" r:id="rId33"/>
    <p:sldId id="284" r:id="rId34"/>
  </p:sldIdLst>
  <p:sldSz cx="9144000" cy="6858000" type="screen4x3"/>
  <p:notesSz cx="6858000" cy="9144000"/>
  <p:custDataLst>
    <p:tags r:id="rId36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-137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gs" Target="tags/tag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77FAEAB-EAD4-486B-9F3B-1359091959F5}" type="datetimeFigureOut">
              <a:rPr lang="en-US" smtClean="0"/>
              <a:pPr/>
              <a:t>9/21/2012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1ADEADB-F3C7-49E9-9FE0-CC40118A6CB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80591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ADEADB-F3C7-49E9-9FE0-CC40118A6CBF}" type="slidenum">
              <a:rPr lang="en-US" smtClean="0"/>
              <a:pPr/>
              <a:t>1</a:t>
            </a:fld>
            <a:endParaRPr lang="en-US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ADEADB-F3C7-49E9-9FE0-CC40118A6CBF}" type="slidenum">
              <a:rPr lang="en-US" smtClean="0"/>
              <a:pPr/>
              <a:t>12</a:t>
            </a:fld>
            <a:endParaRPr lang="en-US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ADEADB-F3C7-49E9-9FE0-CC40118A6CBF}" type="slidenum">
              <a:rPr lang="en-US" smtClean="0"/>
              <a:pPr/>
              <a:t>13</a:t>
            </a:fld>
            <a:endParaRPr lang="en-US"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ADEADB-F3C7-49E9-9FE0-CC40118A6CBF}" type="slidenum">
              <a:rPr lang="en-US" smtClean="0"/>
              <a:pPr/>
              <a:t>15</a:t>
            </a:fld>
            <a:endParaRPr lang="en-US" dirty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ADEADB-F3C7-49E9-9FE0-CC40118A6CBF}" type="slidenum">
              <a:rPr lang="en-US" smtClean="0"/>
              <a:pPr/>
              <a:t>17</a:t>
            </a:fld>
            <a:endParaRPr lang="en-US" dirty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ADEADB-F3C7-49E9-9FE0-CC40118A6CBF}" type="slidenum">
              <a:rPr lang="en-US" smtClean="0"/>
              <a:pPr/>
              <a:t>18</a:t>
            </a:fld>
            <a:endParaRPr lang="en-US" dirty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ADEADB-F3C7-49E9-9FE0-CC40118A6CBF}" type="slidenum">
              <a:rPr lang="en-US" smtClean="0"/>
              <a:pPr/>
              <a:t>19</a:t>
            </a:fld>
            <a:endParaRPr lang="en-US" dirty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ADEADB-F3C7-49E9-9FE0-CC40118A6CBF}" type="slidenum">
              <a:rPr lang="en-US" smtClean="0"/>
              <a:pPr/>
              <a:t>20</a:t>
            </a:fld>
            <a:endParaRPr lang="en-US" dirty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ADEADB-F3C7-49E9-9FE0-CC40118A6CBF}" type="slidenum">
              <a:rPr lang="en-US" smtClean="0"/>
              <a:pPr/>
              <a:t>21</a:t>
            </a:fld>
            <a:endParaRPr lang="en-US" dirty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ADEADB-F3C7-49E9-9FE0-CC40118A6CBF}" type="slidenum">
              <a:rPr lang="en-US" smtClean="0"/>
              <a:pPr/>
              <a:t>22</a:t>
            </a:fld>
            <a:endParaRPr lang="en-US" dirty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ADEADB-F3C7-49E9-9FE0-CC40118A6CBF}" type="slidenum">
              <a:rPr lang="en-US" smtClean="0"/>
              <a:pPr/>
              <a:t>26</a:t>
            </a:fld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ADEADB-F3C7-49E9-9FE0-CC40118A6CBF}" type="slidenum">
              <a:rPr lang="en-US" smtClean="0"/>
              <a:pPr/>
              <a:t>2</a:t>
            </a:fld>
            <a:endParaRPr lang="en-US" dirty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ADEADB-F3C7-49E9-9FE0-CC40118A6CBF}" type="slidenum">
              <a:rPr lang="en-US" smtClean="0"/>
              <a:pPr/>
              <a:t>27</a:t>
            </a:fld>
            <a:endParaRPr lang="en-US" dirty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ADEADB-F3C7-49E9-9FE0-CC40118A6CBF}" type="slidenum">
              <a:rPr lang="en-US" smtClean="0"/>
              <a:pPr/>
              <a:t>28</a:t>
            </a:fld>
            <a:endParaRPr lang="en-US" dirty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ADEADB-F3C7-49E9-9FE0-CC40118A6CBF}" type="slidenum">
              <a:rPr lang="en-US" smtClean="0"/>
              <a:pPr/>
              <a:t>29</a:t>
            </a:fld>
            <a:endParaRPr lang="en-US" dirty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ADEADB-F3C7-49E9-9FE0-CC40118A6CBF}" type="slidenum">
              <a:rPr lang="en-US" smtClean="0"/>
              <a:pPr/>
              <a:t>30</a:t>
            </a:fld>
            <a:endParaRPr lang="en-US" dirty="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ADEADB-F3C7-49E9-9FE0-CC40118A6CBF}" type="slidenum">
              <a:rPr lang="en-US" smtClean="0"/>
              <a:pPr/>
              <a:t>32</a:t>
            </a:fld>
            <a:endParaRPr lang="en-US" dirty="0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ADEADB-F3C7-49E9-9FE0-CC40118A6CBF}" type="slidenum">
              <a:rPr lang="en-US" smtClean="0"/>
              <a:pPr/>
              <a:t>33</a:t>
            </a:fld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ADEADB-F3C7-49E9-9FE0-CC40118A6CBF}" type="slidenum">
              <a:rPr lang="en-US" smtClean="0"/>
              <a:pPr/>
              <a:t>3</a:t>
            </a:fld>
            <a:endParaRPr 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ADEADB-F3C7-49E9-9FE0-CC40118A6CBF}" type="slidenum">
              <a:rPr lang="en-US" smtClean="0"/>
              <a:pPr/>
              <a:t>4</a:t>
            </a:fld>
            <a:endParaRPr lang="en-US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ADEADB-F3C7-49E9-9FE0-CC40118A6CBF}" type="slidenum">
              <a:rPr lang="en-US" smtClean="0"/>
              <a:pPr/>
              <a:t>5</a:t>
            </a:fld>
            <a:endParaRPr lang="en-US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ADEADB-F3C7-49E9-9FE0-CC40118A6CBF}" type="slidenum">
              <a:rPr lang="en-US" smtClean="0"/>
              <a:pPr/>
              <a:t>7</a:t>
            </a:fld>
            <a:endParaRPr lang="en-US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ADEADB-F3C7-49E9-9FE0-CC40118A6CBF}" type="slidenum">
              <a:rPr lang="en-US" smtClean="0"/>
              <a:pPr/>
              <a:t>8</a:t>
            </a:fld>
            <a:endParaRPr lang="en-US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ADEADB-F3C7-49E9-9FE0-CC40118A6CBF}" type="slidenum">
              <a:rPr lang="en-US" smtClean="0"/>
              <a:pPr/>
              <a:t>10</a:t>
            </a:fld>
            <a:endParaRPr lang="en-US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ADEADB-F3C7-49E9-9FE0-CC40118A6CBF}" type="slidenum">
              <a:rPr lang="en-US" smtClean="0"/>
              <a:pPr/>
              <a:t>11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F73773-AD78-43C1-946C-6573683EC240}" type="datetimeFigureOut">
              <a:rPr lang="en-US" smtClean="0"/>
              <a:pPr/>
              <a:t>9/21/2012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1D569-24A0-4247-9E2F-36BC56DAB32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F73773-AD78-43C1-946C-6573683EC240}" type="datetimeFigureOut">
              <a:rPr lang="en-US" smtClean="0"/>
              <a:pPr/>
              <a:t>9/21/2012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1D569-24A0-4247-9E2F-36BC56DAB32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F73773-AD78-43C1-946C-6573683EC240}" type="datetimeFigureOut">
              <a:rPr lang="en-US" smtClean="0"/>
              <a:pPr/>
              <a:t>9/21/2012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1D569-24A0-4247-9E2F-36BC56DAB32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F73773-AD78-43C1-946C-6573683EC240}" type="datetimeFigureOut">
              <a:rPr lang="en-US" smtClean="0"/>
              <a:pPr/>
              <a:t>9/21/2012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1D569-24A0-4247-9E2F-36BC56DAB32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F73773-AD78-43C1-946C-6573683EC240}" type="datetimeFigureOut">
              <a:rPr lang="en-US" smtClean="0"/>
              <a:pPr/>
              <a:t>9/21/2012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1D569-24A0-4247-9E2F-36BC56DAB32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F73773-AD78-43C1-946C-6573683EC240}" type="datetimeFigureOut">
              <a:rPr lang="en-US" smtClean="0"/>
              <a:pPr/>
              <a:t>9/21/2012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1D569-24A0-4247-9E2F-36BC56DAB32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F73773-AD78-43C1-946C-6573683EC240}" type="datetimeFigureOut">
              <a:rPr lang="en-US" smtClean="0"/>
              <a:pPr/>
              <a:t>9/21/2012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1D569-24A0-4247-9E2F-36BC56DAB32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F73773-AD78-43C1-946C-6573683EC240}" type="datetimeFigureOut">
              <a:rPr lang="en-US" smtClean="0"/>
              <a:pPr/>
              <a:t>9/21/2012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1D569-24A0-4247-9E2F-36BC56DAB32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F73773-AD78-43C1-946C-6573683EC240}" type="datetimeFigureOut">
              <a:rPr lang="en-US" smtClean="0"/>
              <a:pPr/>
              <a:t>9/21/2012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1D569-24A0-4247-9E2F-36BC56DAB32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F73773-AD78-43C1-946C-6573683EC240}" type="datetimeFigureOut">
              <a:rPr lang="en-US" smtClean="0"/>
              <a:pPr/>
              <a:t>9/21/2012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1D569-24A0-4247-9E2F-36BC56DAB32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F73773-AD78-43C1-946C-6573683EC240}" type="datetimeFigureOut">
              <a:rPr lang="en-US" smtClean="0"/>
              <a:pPr/>
              <a:t>9/21/2012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1D569-24A0-4247-9E2F-36BC56DAB32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F73773-AD78-43C1-946C-6573683EC240}" type="datetimeFigureOut">
              <a:rPr lang="en-US" smtClean="0"/>
              <a:pPr/>
              <a:t>9/21/2012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51D569-24A0-4247-9E2F-36BC56DAB32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76400"/>
            <a:ext cx="7772400" cy="2209799"/>
          </a:xfrm>
        </p:spPr>
        <p:txBody>
          <a:bodyPr>
            <a:normAutofit/>
          </a:bodyPr>
          <a:lstStyle/>
          <a:p>
            <a:r>
              <a:rPr lang="en-US" b="1" i="1" cap="none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Gray Oral Reading Test</a:t>
            </a:r>
            <a:r>
              <a:rPr lang="en-US" b="1" cap="none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/>
            </a:r>
            <a:br>
              <a:rPr lang="en-US" b="1" cap="none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</a:br>
            <a:r>
              <a:rPr lang="en-US" b="1" cap="none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GORT – 5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32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Administration and Interpretation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Presented by:</a:t>
            </a:r>
          </a:p>
          <a:p>
            <a:r>
              <a:rPr lang="en-US" dirty="0" smtClean="0"/>
              <a:t>Kay Torchiana</a:t>
            </a:r>
          </a:p>
          <a:p>
            <a:r>
              <a:rPr lang="en-US" dirty="0" smtClean="0"/>
              <a:t>August 26,2011</a:t>
            </a:r>
          </a:p>
          <a:p>
            <a:endParaRPr lang="en-US" dirty="0"/>
          </a:p>
        </p:txBody>
      </p:sp>
      <p:pic>
        <p:nvPicPr>
          <p:cNvPr id="4" name="Picture 4" descr="Vertical Trademark 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53200" y="4114800"/>
            <a:ext cx="1438275" cy="20859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b="1" i="1" dirty="0" smtClean="0"/>
              <a:t>Yields scores for:</a:t>
            </a:r>
            <a:endParaRPr lang="en-US" b="1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Rate – amount of time taken by a student to read a story</a:t>
            </a:r>
          </a:p>
          <a:p>
            <a:r>
              <a:rPr lang="en-US" dirty="0" smtClean="0"/>
              <a:t>Accuracy – ability to pronounce each word</a:t>
            </a:r>
          </a:p>
          <a:p>
            <a:r>
              <a:rPr lang="en-US" dirty="0" smtClean="0"/>
              <a:t>Fluency – Rate and Accuracy combined</a:t>
            </a:r>
          </a:p>
          <a:p>
            <a:r>
              <a:rPr lang="en-US" dirty="0" smtClean="0"/>
              <a:t>Comprehension – student’s responses to questions concerning each story</a:t>
            </a:r>
          </a:p>
          <a:p>
            <a:r>
              <a:rPr lang="en-US" dirty="0" smtClean="0"/>
              <a:t>Overall Reading Index – combines fluency and comprehension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b="1" i="1" dirty="0" smtClean="0"/>
              <a:t>Administration:</a:t>
            </a:r>
            <a:endParaRPr lang="en-US" b="1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Time – 15-45 minutes (can be broken into two sessions)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Entry points – begin at grade level unless student is significantly below grade level in reading. (take your cue from the referral (RTI) data- page 6 of manual/protocol gives starting points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b="1" i="1" dirty="0" smtClean="0"/>
              <a:t>Administration:</a:t>
            </a:r>
            <a:endParaRPr lang="en-US" b="1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r>
              <a:rPr lang="en-US" sz="4400" dirty="0" smtClean="0"/>
              <a:t>Open protocol (pg 3)and read overall directions to student</a:t>
            </a:r>
          </a:p>
          <a:p>
            <a:pPr marL="0" indent="0">
              <a:buNone/>
            </a:pPr>
            <a:endParaRPr lang="en-US" sz="4400" dirty="0" smtClean="0"/>
          </a:p>
          <a:p>
            <a:r>
              <a:rPr lang="en-US" sz="4400" dirty="0" smtClean="0"/>
              <a:t>Open protocol and test booklet to first story to be read</a:t>
            </a:r>
          </a:p>
          <a:p>
            <a:endParaRPr lang="en-US" sz="4400" dirty="0" smtClean="0"/>
          </a:p>
          <a:p>
            <a:r>
              <a:rPr lang="en-US" sz="4400" dirty="0" smtClean="0"/>
              <a:t>Give the student the test booklet, point to the start of the story and say:  “Begin”</a:t>
            </a:r>
          </a:p>
          <a:p>
            <a:pPr marL="0" indent="0">
              <a:buNone/>
            </a:pPr>
            <a:endParaRPr lang="en-US" sz="4400" dirty="0" smtClean="0"/>
          </a:p>
          <a:p>
            <a:r>
              <a:rPr lang="en-US" sz="4400" dirty="0" smtClean="0"/>
              <a:t>Start timer and follow along, scoring as he reads</a:t>
            </a:r>
          </a:p>
          <a:p>
            <a:endParaRPr lang="en-US" sz="4400" dirty="0" smtClean="0"/>
          </a:p>
          <a:p>
            <a:r>
              <a:rPr lang="en-US" sz="4400" dirty="0" smtClean="0"/>
              <a:t>Stop timer when he finishes the story</a:t>
            </a:r>
          </a:p>
          <a:p>
            <a:pPr marL="0" indent="0">
              <a:buNone/>
            </a:pPr>
            <a:endParaRPr lang="en-US" sz="4400" dirty="0" smtClean="0"/>
          </a:p>
          <a:p>
            <a:r>
              <a:rPr lang="en-US" sz="4400" dirty="0" smtClean="0"/>
              <a:t>Record time</a:t>
            </a:r>
          </a:p>
          <a:p>
            <a:pPr>
              <a:buNone/>
            </a:pPr>
            <a:endParaRPr lang="en-US" dirty="0" smtClean="0"/>
          </a:p>
          <a:p>
            <a:endParaRPr lang="en-US" dirty="0" smtClean="0"/>
          </a:p>
          <a:p>
            <a:pPr>
              <a:buNone/>
            </a:pPr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b="1" i="1" dirty="0" smtClean="0"/>
              <a:t>Record Deviations from Print:</a:t>
            </a:r>
            <a:endParaRPr lang="en-US" b="1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Place a slash on each word that is: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 read incorrectly– </a:t>
            </a:r>
            <a:r>
              <a:rPr lang="en-US" i="1" dirty="0" smtClean="0">
                <a:solidFill>
                  <a:srgbClr val="FF0000"/>
                </a:solidFill>
              </a:rPr>
              <a:t>write what was said 		 above the word</a:t>
            </a:r>
          </a:p>
          <a:p>
            <a:pPr marL="0" indent="0">
              <a:buNone/>
            </a:pPr>
            <a:r>
              <a:rPr lang="en-US" i="1" dirty="0">
                <a:solidFill>
                  <a:srgbClr val="FF0000"/>
                </a:solidFill>
              </a:rPr>
              <a:t>	</a:t>
            </a:r>
            <a:r>
              <a:rPr lang="en-US" i="1" dirty="0" smtClean="0">
                <a:solidFill>
                  <a:srgbClr val="FF0000"/>
                </a:solidFill>
              </a:rPr>
              <a:t> </a:t>
            </a:r>
            <a:r>
              <a:rPr lang="en-US" dirty="0" smtClean="0"/>
              <a:t>mispronounced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 omitted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 replaced with different word (substituted)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/>
          <a:lstStyle/>
          <a:p>
            <a:pPr algn="l"/>
            <a:r>
              <a:rPr lang="en-US" b="1" i="1" dirty="0" smtClean="0"/>
              <a:t>Deviations from Print:</a:t>
            </a:r>
            <a:endParaRPr lang="en-US" b="1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5486400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 smtClean="0"/>
              <a:t>Place a slash on word if:</a:t>
            </a:r>
          </a:p>
          <a:p>
            <a:r>
              <a:rPr lang="en-US" dirty="0" smtClean="0"/>
              <a:t>Student pauses for word providing for 5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 seconds without audible attempt to 		read the word</a:t>
            </a:r>
          </a:p>
          <a:p>
            <a:r>
              <a:rPr lang="en-US" dirty="0" smtClean="0"/>
              <a:t>Read word and proceed</a:t>
            </a:r>
          </a:p>
          <a:p>
            <a:r>
              <a:rPr lang="en-US" dirty="0" smtClean="0"/>
              <a:t>If over 20% of the words have to be 			provided, do not administer 				comprehension words. </a:t>
            </a:r>
          </a:p>
          <a:p>
            <a:r>
              <a:rPr lang="en-US" dirty="0" smtClean="0"/>
              <a:t>Record “0” for comprehension.</a:t>
            </a:r>
          </a:p>
          <a:p>
            <a:r>
              <a:rPr lang="en-US" dirty="0" smtClean="0"/>
              <a:t>Maximum number of words allowed are list at 	the beginning of each story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6972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b="1" i="1" dirty="0" smtClean="0"/>
              <a:t>Record Deviations from Print:</a:t>
            </a:r>
            <a:endParaRPr lang="en-US" b="1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29200"/>
          </a:xfrm>
        </p:spPr>
        <p:txBody>
          <a:bodyPr>
            <a:normAutofit/>
          </a:bodyPr>
          <a:lstStyle/>
          <a:p>
            <a:r>
              <a:rPr lang="en-US" dirty="0" smtClean="0"/>
              <a:t>Attempts to sound out the word – give 10 seconds then provide the word and mark with a slash</a:t>
            </a:r>
          </a:p>
          <a:p>
            <a:r>
              <a:rPr lang="en-US" dirty="0" smtClean="0"/>
              <a:t>Self-corrections – place slash on the gap </a:t>
            </a:r>
            <a:r>
              <a:rPr lang="en-US" i="1" u="sng" dirty="0" smtClean="0"/>
              <a:t>before </a:t>
            </a:r>
            <a:r>
              <a:rPr lang="en-US" dirty="0" smtClean="0"/>
              <a:t>the corrected word</a:t>
            </a:r>
          </a:p>
          <a:p>
            <a:r>
              <a:rPr lang="en-US" dirty="0" smtClean="0"/>
              <a:t>Repetitions, insertions (extra words) – mark with a slash where extra words were added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b="1" i="1" dirty="0" smtClean="0"/>
              <a:t>Special Considerations:</a:t>
            </a:r>
            <a:endParaRPr lang="en-US" b="1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Only stop the timer if the student skips a line.</a:t>
            </a:r>
          </a:p>
          <a:p>
            <a:r>
              <a:rPr lang="en-US" dirty="0" smtClean="0"/>
              <a:t>Redirect to the skipped line and restart timer when student resumes reading</a:t>
            </a:r>
          </a:p>
          <a:p>
            <a:r>
              <a:rPr lang="en-US" dirty="0" smtClean="0"/>
              <a:t>Record total seconds the examiner took to read the story</a:t>
            </a:r>
          </a:p>
          <a:p>
            <a:r>
              <a:rPr lang="en-US" dirty="0" smtClean="0"/>
              <a:t>Record as one deviation</a:t>
            </a:r>
          </a:p>
          <a:p>
            <a:r>
              <a:rPr lang="en-US" dirty="0" smtClean="0"/>
              <a:t>Note this occurrence in your observations – how many times did this happen?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1950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b="1" i="1" dirty="0" smtClean="0"/>
              <a:t>Record Deviations from Print:</a:t>
            </a:r>
            <a:endParaRPr lang="en-US" b="1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Sum the number of slashes</a:t>
            </a:r>
          </a:p>
          <a:p>
            <a:r>
              <a:rPr lang="en-US" dirty="0" smtClean="0"/>
              <a:t>Record below story – next to time</a:t>
            </a:r>
          </a:p>
          <a:p>
            <a:r>
              <a:rPr lang="en-US" dirty="0" smtClean="0"/>
              <a:t>Once you have the time and deviations, convert them into rate and accuracy scores using the table at the bottom of each page. </a:t>
            </a:r>
          </a:p>
          <a:p>
            <a:r>
              <a:rPr lang="en-US" dirty="0" smtClean="0"/>
              <a:t>Add together to compute/record the fluency score</a:t>
            </a:r>
          </a:p>
          <a:p>
            <a:pPr>
              <a:buNone/>
            </a:pPr>
            <a:endParaRPr lang="en-US" dirty="0"/>
          </a:p>
          <a:p>
            <a:pPr>
              <a:buNone/>
            </a:pPr>
            <a:r>
              <a:rPr lang="en-US" i="1" dirty="0" smtClean="0">
                <a:solidFill>
                  <a:srgbClr val="FF0000"/>
                </a:solidFill>
              </a:rPr>
              <a:t>Helpful Hint…..</a:t>
            </a:r>
          </a:p>
          <a:p>
            <a:pPr>
              <a:buNone/>
            </a:pPr>
            <a:r>
              <a:rPr lang="en-US" dirty="0" smtClean="0"/>
              <a:t>Record each story until you get use to slashing and writing miscues, etc. at the same time….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b="1" i="1" dirty="0" smtClean="0"/>
              <a:t>System for performing an analysis of oral reading miscues:</a:t>
            </a:r>
            <a:endParaRPr lang="en-US" b="1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29200"/>
          </a:xfrm>
        </p:spPr>
        <p:txBody>
          <a:bodyPr>
            <a:normAutofit lnSpcReduction="10000"/>
          </a:bodyPr>
          <a:lstStyle/>
          <a:p>
            <a:r>
              <a:rPr lang="en-US" sz="2800" dirty="0" smtClean="0">
                <a:solidFill>
                  <a:srgbClr val="00B050"/>
                </a:solidFill>
              </a:rPr>
              <a:t>Meaning Similarity </a:t>
            </a:r>
            <a:r>
              <a:rPr lang="en-US" sz="2800" dirty="0" smtClean="0"/>
              <a:t>– appropriateness of student’s word error in regard to story meaning</a:t>
            </a:r>
          </a:p>
          <a:p>
            <a:r>
              <a:rPr lang="en-US" sz="2800" dirty="0" smtClean="0">
                <a:solidFill>
                  <a:srgbClr val="C00000"/>
                </a:solidFill>
              </a:rPr>
              <a:t>Function Similarity </a:t>
            </a:r>
            <a:r>
              <a:rPr lang="en-US" sz="2800" dirty="0" smtClean="0"/>
              <a:t>– grammatical correctness of the word substitution</a:t>
            </a:r>
          </a:p>
          <a:p>
            <a:r>
              <a:rPr lang="en-US" sz="2800" dirty="0" smtClean="0">
                <a:solidFill>
                  <a:srgbClr val="0070C0"/>
                </a:solidFill>
              </a:rPr>
              <a:t>Graphic/Phonemic Similarity </a:t>
            </a:r>
            <a:r>
              <a:rPr lang="en-US" sz="2800" dirty="0" smtClean="0"/>
              <a:t>– similarity to the look and sound of the printed word</a:t>
            </a:r>
          </a:p>
          <a:p>
            <a:r>
              <a:rPr lang="en-US" sz="2800" dirty="0" smtClean="0">
                <a:solidFill>
                  <a:schemeClr val="accent4">
                    <a:lumMod val="75000"/>
                  </a:schemeClr>
                </a:solidFill>
              </a:rPr>
              <a:t>Multiple sources </a:t>
            </a:r>
            <a:r>
              <a:rPr lang="en-US" sz="2800" dirty="0" smtClean="0"/>
              <a:t>– combined meaning, function, an graphic-phonemic similarities to the printed word</a:t>
            </a:r>
          </a:p>
          <a:p>
            <a:r>
              <a:rPr lang="en-US" sz="2800" dirty="0" smtClean="0">
                <a:solidFill>
                  <a:schemeClr val="accent6">
                    <a:lumMod val="75000"/>
                  </a:schemeClr>
                </a:solidFill>
              </a:rPr>
              <a:t>Self- Correction </a:t>
            </a:r>
            <a:r>
              <a:rPr lang="en-US" sz="2800" dirty="0" smtClean="0"/>
              <a:t>– immediate corrections made by the student</a:t>
            </a:r>
          </a:p>
          <a:p>
            <a:pPr algn="ctr">
              <a:buNone/>
            </a:pPr>
            <a:r>
              <a:rPr lang="en-US" sz="2800" dirty="0"/>
              <a:t> </a:t>
            </a:r>
            <a:r>
              <a:rPr lang="en-US" sz="2800" dirty="0" smtClean="0"/>
              <a:t>  </a:t>
            </a:r>
            <a:r>
              <a:rPr lang="en-US" sz="2800" dirty="0" smtClean="0">
                <a:solidFill>
                  <a:schemeClr val="accent2">
                    <a:lumMod val="50000"/>
                  </a:schemeClr>
                </a:solidFill>
              </a:rPr>
              <a:t>Each are reported as a percentage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b="1" i="1" dirty="0" smtClean="0"/>
              <a:t>Miscue Marking System:</a:t>
            </a:r>
            <a:endParaRPr lang="en-US" b="1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292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Specific miscue markings – pg 13/14 of manual</a:t>
            </a:r>
          </a:p>
          <a:p>
            <a:r>
              <a:rPr lang="en-US" dirty="0" smtClean="0"/>
              <a:t>Miscues must be analyzed on (at least) two different stories – choose the stories with the most miscues</a:t>
            </a:r>
          </a:p>
          <a:p>
            <a:r>
              <a:rPr lang="en-US" dirty="0" smtClean="0"/>
              <a:t>A minimum of 25 miscues must be analyzed. If there are not 25 miscues in the chosen two stories, analyze the next one with the most miscues</a:t>
            </a:r>
          </a:p>
          <a:p>
            <a:r>
              <a:rPr lang="en-US" dirty="0" smtClean="0"/>
              <a:t>If 25 miscues do not exist, administer the next story above the ceiling and mark the miscues.  </a:t>
            </a:r>
            <a:r>
              <a:rPr lang="en-US" dirty="0" smtClean="0">
                <a:solidFill>
                  <a:srgbClr val="FF0000"/>
                </a:solidFill>
              </a:rPr>
              <a:t>DO NOT </a:t>
            </a:r>
            <a:r>
              <a:rPr lang="en-US" dirty="0" smtClean="0"/>
              <a:t>score for Fluency and Comprehension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b="1" i="1" dirty="0" smtClean="0"/>
              <a:t>Originated in 1963</a:t>
            </a:r>
            <a:endParaRPr lang="en-US" b="1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Dr William Gray – began the GORT but died before it’s completion</a:t>
            </a:r>
          </a:p>
          <a:p>
            <a:r>
              <a:rPr lang="en-US" dirty="0" smtClean="0"/>
              <a:t>Dr. Helen M. Robinson – completed the test</a:t>
            </a:r>
          </a:p>
          <a:p>
            <a:r>
              <a:rPr lang="en-US" dirty="0" smtClean="0"/>
              <a:t>Both were renown researchers, reading specialists, and professors at the University of Chicago.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b="1" i="1" dirty="0"/>
              <a:t>Miscue Marking System: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Record in section 5 on the protocol, place a “1” in each of the boxes that </a:t>
            </a:r>
            <a:r>
              <a:rPr lang="en-US" dirty="0" smtClean="0"/>
              <a:t>apply</a:t>
            </a:r>
          </a:p>
          <a:p>
            <a:r>
              <a:rPr lang="en-US" dirty="0" smtClean="0"/>
              <a:t>Place a “0” in the box that does not pertain to the miscues</a:t>
            </a:r>
          </a:p>
          <a:p>
            <a:r>
              <a:rPr lang="en-US" dirty="0" smtClean="0"/>
              <a:t>Only the final production of a miscue should be recorded even if several attempts are made</a:t>
            </a:r>
          </a:p>
          <a:p>
            <a:r>
              <a:rPr lang="en-US" dirty="0" smtClean="0"/>
              <a:t>Samples of each miscue category are available on pages 16-19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b="1" i="1" dirty="0" smtClean="0"/>
              <a:t>Calculating Miscues:</a:t>
            </a:r>
            <a:endParaRPr lang="en-US" b="1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Sum the points and calculate the percentage for each category at the bottom of it’s column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Divide the # of categorical miscues by the total number of miscues and multiply by 100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  7/25 x 100 = 28 or 28%</a:t>
            </a: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b="1" i="1" dirty="0" smtClean="0"/>
              <a:t>Basals:</a:t>
            </a:r>
            <a:endParaRPr lang="en-US" b="1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54864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Fluency score </a:t>
            </a:r>
            <a:r>
              <a:rPr lang="en-US" dirty="0" smtClean="0">
                <a:solidFill>
                  <a:srgbClr val="FF0000"/>
                </a:solidFill>
              </a:rPr>
              <a:t>ONLY </a:t>
            </a:r>
            <a:r>
              <a:rPr lang="en-US" dirty="0" smtClean="0"/>
              <a:t>is used to determine basals and ceilings</a:t>
            </a:r>
          </a:p>
          <a:p>
            <a:r>
              <a:rPr lang="en-US" dirty="0" smtClean="0"/>
              <a:t>Basal – fluency score is 9 or 10 for two consecutive stories. </a:t>
            </a:r>
          </a:p>
          <a:p>
            <a:r>
              <a:rPr lang="en-US" dirty="0" smtClean="0"/>
              <a:t>If basal is not reached on first two stories given continue testing until ceiling is reached</a:t>
            </a:r>
          </a:p>
          <a:p>
            <a:r>
              <a:rPr lang="en-US" dirty="0" smtClean="0"/>
              <a:t>Then… return the story preceding the entry level and give stories in reverse order till basal is reached or story 1 is given.</a:t>
            </a:r>
          </a:p>
          <a:p>
            <a:r>
              <a:rPr lang="en-US" dirty="0" smtClean="0"/>
              <a:t>ALL stories below the basal (given and not given) are given </a:t>
            </a:r>
            <a:r>
              <a:rPr lang="en-US" b="1" dirty="0" smtClean="0"/>
              <a:t>full credit</a:t>
            </a:r>
            <a:r>
              <a:rPr lang="en-US" dirty="0" smtClean="0"/>
              <a:t>.  (5 pts)</a:t>
            </a:r>
          </a:p>
          <a:p>
            <a:endParaRPr lang="en-US" dirty="0" smtClean="0"/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b="1" i="1" dirty="0" smtClean="0"/>
              <a:t>Multiple Basals:</a:t>
            </a:r>
            <a:endParaRPr lang="en-US" b="1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Basals and Ceilings should be as close to one another as possible, so…</a:t>
            </a:r>
          </a:p>
          <a:p>
            <a:endParaRPr lang="en-US" dirty="0"/>
          </a:p>
          <a:p>
            <a:r>
              <a:rPr lang="en-US" dirty="0" smtClean="0"/>
              <a:t>The true basal is the one closest to the ceiling or end of the test if the student does not reach a ceiling.  (Example C pages 8/9)</a:t>
            </a:r>
          </a:p>
          <a:p>
            <a:endParaRPr lang="en-US" dirty="0"/>
          </a:p>
          <a:p>
            <a:r>
              <a:rPr lang="en-US" dirty="0" smtClean="0"/>
              <a:t>The first achieved basal is called a </a:t>
            </a:r>
            <a:r>
              <a:rPr lang="en-US" i="1" dirty="0" smtClean="0">
                <a:solidFill>
                  <a:srgbClr val="FF0000"/>
                </a:solidFill>
              </a:rPr>
              <a:t>false basal</a:t>
            </a:r>
            <a:endParaRPr lang="en-US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2104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b="1" i="1" dirty="0" smtClean="0"/>
              <a:t>Ceilings:</a:t>
            </a:r>
            <a:endParaRPr lang="en-US" b="1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Ceiling </a:t>
            </a:r>
            <a:r>
              <a:rPr lang="en-US" dirty="0"/>
              <a:t>– fluency score of 2 or less for two consecutive </a:t>
            </a:r>
            <a:r>
              <a:rPr lang="en-US" dirty="0" smtClean="0"/>
              <a:t>stories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 smtClean="0"/>
              <a:t>All stories above the ceiling receive 0 credit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715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b="1" i="1" dirty="0" smtClean="0"/>
              <a:t>Double Ceilings:</a:t>
            </a:r>
            <a:endParaRPr lang="en-US" b="1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Basals and Ceilings should be as close to one another as possible, so</a:t>
            </a:r>
            <a:r>
              <a:rPr lang="en-US" dirty="0" smtClean="0"/>
              <a:t>…</a:t>
            </a:r>
          </a:p>
          <a:p>
            <a:endParaRPr lang="en-US" dirty="0" smtClean="0"/>
          </a:p>
          <a:p>
            <a:r>
              <a:rPr lang="en-US" dirty="0" smtClean="0"/>
              <a:t>The true ceiling is the one closest to the basal 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(example D, page 9/10)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 smtClean="0"/>
              <a:t>The first achieved  ceiling is called a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</a:t>
            </a:r>
            <a:r>
              <a:rPr lang="en-US" i="1" dirty="0" smtClean="0">
                <a:solidFill>
                  <a:srgbClr val="FF0000"/>
                </a:solidFill>
              </a:rPr>
              <a:t>false ceiling</a:t>
            </a:r>
            <a:endParaRPr lang="en-US" i="1" dirty="0">
              <a:solidFill>
                <a:srgbClr val="FF0000"/>
              </a:solidFill>
            </a:endParaRP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2211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b="1" i="1" dirty="0" smtClean="0"/>
              <a:t>One more time….</a:t>
            </a:r>
            <a:endParaRPr lang="en-US" b="1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48640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n-US" dirty="0" smtClean="0"/>
              <a:t>The true basal is the one closest to the ceiling – student receives credit for all previous stories even if the student missed some points in the original administration</a:t>
            </a:r>
          </a:p>
          <a:p>
            <a:pPr>
              <a:buNone/>
            </a:pPr>
            <a:r>
              <a:rPr lang="en-US" dirty="0" smtClean="0"/>
              <a:t>The other achieved basal is called a </a:t>
            </a:r>
            <a:r>
              <a:rPr lang="en-US" i="1" dirty="0" smtClean="0">
                <a:solidFill>
                  <a:srgbClr val="FF0000"/>
                </a:solidFill>
              </a:rPr>
              <a:t>false basal….</a:t>
            </a:r>
          </a:p>
          <a:p>
            <a:pPr>
              <a:buNone/>
            </a:pPr>
            <a:endParaRPr lang="en-US" i="1" dirty="0">
              <a:solidFill>
                <a:srgbClr val="FF0000"/>
              </a:solidFill>
            </a:endParaRPr>
          </a:p>
          <a:p>
            <a:pPr>
              <a:buNone/>
            </a:pPr>
            <a:r>
              <a:rPr lang="en-US" dirty="0"/>
              <a:t>The true ceiling is the one closest to the </a:t>
            </a:r>
            <a:r>
              <a:rPr lang="en-US" dirty="0" smtClean="0"/>
              <a:t>basal – zero points are awarded for stories above the ceiling even if the student has received  points from original administration.</a:t>
            </a:r>
            <a:endParaRPr lang="en-US" dirty="0"/>
          </a:p>
          <a:p>
            <a:pPr>
              <a:buNone/>
            </a:pPr>
            <a:r>
              <a:rPr lang="en-US" dirty="0" smtClean="0"/>
              <a:t>The other achieved ceiling is called a </a:t>
            </a:r>
            <a:r>
              <a:rPr lang="en-US" i="1" dirty="0" smtClean="0">
                <a:solidFill>
                  <a:srgbClr val="FF0000"/>
                </a:solidFill>
              </a:rPr>
              <a:t>false ceiling</a:t>
            </a:r>
          </a:p>
          <a:p>
            <a:pPr>
              <a:buNone/>
            </a:pPr>
            <a:endParaRPr lang="en-US" i="1" dirty="0">
              <a:solidFill>
                <a:srgbClr val="FF0000"/>
              </a:solidFill>
            </a:endParaRPr>
          </a:p>
          <a:p>
            <a:pPr>
              <a:buNone/>
            </a:pPr>
            <a:endParaRPr lang="en-US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b="1" i="1" dirty="0" smtClean="0"/>
              <a:t>Fluency: Determines Basals and Ceilings</a:t>
            </a:r>
            <a:endParaRPr lang="en-US" b="1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Obtain fluency score by adding together the rate and accuracy score</a:t>
            </a:r>
          </a:p>
          <a:p>
            <a:r>
              <a:rPr lang="en-US" dirty="0" smtClean="0"/>
              <a:t>Ten point credit is given to all stories that fall below the basal – </a:t>
            </a:r>
            <a:r>
              <a:rPr lang="en-US" b="1" i="1" dirty="0" smtClean="0">
                <a:solidFill>
                  <a:srgbClr val="FF0000"/>
                </a:solidFill>
              </a:rPr>
              <a:t>WHY????</a:t>
            </a:r>
          </a:p>
          <a:p>
            <a:r>
              <a:rPr lang="en-US" dirty="0" smtClean="0"/>
              <a:t>Zero points are awarded above the ceiling – </a:t>
            </a:r>
            <a:r>
              <a:rPr lang="en-US" b="1" i="1" dirty="0" smtClean="0">
                <a:solidFill>
                  <a:srgbClr val="FF0000"/>
                </a:solidFill>
              </a:rPr>
              <a:t>WHY????</a:t>
            </a:r>
          </a:p>
          <a:p>
            <a:pPr marL="0" indent="0" algn="ctr">
              <a:buNone/>
            </a:pPr>
            <a:endParaRPr lang="en-US" b="1" i="1" dirty="0" smtClean="0"/>
          </a:p>
          <a:p>
            <a:pPr marL="0" indent="0" algn="ctr">
              <a:buNone/>
            </a:pPr>
            <a:r>
              <a:rPr lang="en-US" b="1" i="1" dirty="0" smtClean="0"/>
              <a:t>Rate + Accuracy = Fluency</a:t>
            </a:r>
            <a:endParaRPr lang="en-US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b="1" i="1" dirty="0" smtClean="0"/>
              <a:t>Comprehension:</a:t>
            </a:r>
            <a:endParaRPr lang="en-US" b="1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486400"/>
          </a:xfrm>
        </p:spPr>
        <p:txBody>
          <a:bodyPr>
            <a:normAutofit/>
          </a:bodyPr>
          <a:lstStyle/>
          <a:p>
            <a:endParaRPr lang="en-US" dirty="0" smtClean="0"/>
          </a:p>
          <a:p>
            <a:r>
              <a:rPr lang="en-US" dirty="0" smtClean="0"/>
              <a:t>Take student book away</a:t>
            </a:r>
          </a:p>
          <a:p>
            <a:r>
              <a:rPr lang="en-US" dirty="0" smtClean="0"/>
              <a:t>Specific scoring instructions – pg 15</a:t>
            </a:r>
          </a:p>
          <a:p>
            <a:r>
              <a:rPr lang="en-US" dirty="0" smtClean="0"/>
              <a:t>Responses are scored 1 (correct) or </a:t>
            </a:r>
            <a:r>
              <a:rPr lang="en-US" dirty="0"/>
              <a:t>0</a:t>
            </a:r>
            <a:r>
              <a:rPr lang="en-US" dirty="0" smtClean="0"/>
              <a:t>(incorrect</a:t>
            </a:r>
            <a:r>
              <a:rPr lang="en-US" dirty="0" smtClean="0"/>
              <a:t>)</a:t>
            </a:r>
          </a:p>
          <a:p>
            <a:r>
              <a:rPr lang="en-US" dirty="0" smtClean="0"/>
              <a:t>Comprehension questions (stories) below the basal are scored 5</a:t>
            </a:r>
          </a:p>
          <a:p>
            <a:r>
              <a:rPr lang="en-US" dirty="0" smtClean="0"/>
              <a:t>Comprehension questions (stories) above the ceiling are scored 0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b="1" i="1" dirty="0" smtClean="0"/>
              <a:t>Recording Scores:</a:t>
            </a:r>
            <a:endParaRPr lang="en-US" b="1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768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Ages – DO NOT round up ages upward</a:t>
            </a:r>
          </a:p>
          <a:p>
            <a:r>
              <a:rPr lang="en-US" dirty="0" smtClean="0"/>
              <a:t>Section 2 – Transfer rate, accuracy, fluency, and comprehension scores from each story.  Double check that each Rate and Accuracy score have been summed correctly.</a:t>
            </a:r>
          </a:p>
          <a:p>
            <a:r>
              <a:rPr lang="en-US" dirty="0" smtClean="0"/>
              <a:t>Section 3 – Transfer raw totals for Rate, Accuracy, Fluency, and Comprehension. Convert to Age, Grade Equivalents; %’s and Scaled Scores</a:t>
            </a:r>
          </a:p>
          <a:p>
            <a:r>
              <a:rPr lang="en-US" dirty="0" smtClean="0"/>
              <a:t>Add descriptive terms from Section 4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b="1" i="1" dirty="0" smtClean="0"/>
              <a:t>Revisions:</a:t>
            </a:r>
            <a:endParaRPr lang="en-US" b="1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There have been four revisions since the original publication:</a:t>
            </a:r>
          </a:p>
          <a:p>
            <a:pPr>
              <a:buNone/>
            </a:pPr>
            <a:r>
              <a:rPr lang="en-US" dirty="0"/>
              <a:t>	</a:t>
            </a:r>
            <a:r>
              <a:rPr lang="en-US" dirty="0" smtClean="0"/>
              <a:t>	1986</a:t>
            </a:r>
          </a:p>
          <a:p>
            <a:pPr>
              <a:buNone/>
            </a:pPr>
            <a:r>
              <a:rPr lang="en-US" dirty="0"/>
              <a:t>	</a:t>
            </a:r>
            <a:r>
              <a:rPr lang="en-US" dirty="0" smtClean="0"/>
              <a:t>	1992</a:t>
            </a:r>
          </a:p>
          <a:p>
            <a:pPr>
              <a:buNone/>
            </a:pPr>
            <a:r>
              <a:rPr lang="en-US" dirty="0"/>
              <a:t>	</a:t>
            </a:r>
            <a:r>
              <a:rPr lang="en-US" dirty="0" smtClean="0"/>
              <a:t>	2001</a:t>
            </a:r>
          </a:p>
          <a:p>
            <a:pPr>
              <a:buNone/>
            </a:pPr>
            <a:r>
              <a:rPr lang="en-US" dirty="0"/>
              <a:t>	</a:t>
            </a:r>
            <a:r>
              <a:rPr lang="en-US" dirty="0" smtClean="0"/>
              <a:t>	2012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b="1" i="1" dirty="0" smtClean="0"/>
              <a:t>Recording Scores:</a:t>
            </a:r>
            <a:endParaRPr lang="en-US" b="1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Sum the Fluency and Comprehension scaled scores (in ovals).  Record in rectangle labeled “Sum of Scaled Scores”</a:t>
            </a:r>
          </a:p>
          <a:p>
            <a:r>
              <a:rPr lang="en-US" dirty="0" smtClean="0"/>
              <a:t>Convert to % rank, Oral Reading Index (ORI) and add descriptive term from Section 4</a:t>
            </a:r>
          </a:p>
          <a:p>
            <a:r>
              <a:rPr lang="en-US" dirty="0" smtClean="0"/>
              <a:t>Section 5 - Complete miscue worksheet</a:t>
            </a:r>
          </a:p>
          <a:p>
            <a:r>
              <a:rPr lang="en-US" dirty="0" smtClean="0"/>
              <a:t>Section 6 – Other reading behaviors observed during testing (optional)</a:t>
            </a:r>
          </a:p>
          <a:p>
            <a:r>
              <a:rPr lang="en-US" dirty="0" smtClean="0"/>
              <a:t>Section 7 – other elements of oral ready prosody</a:t>
            </a:r>
          </a:p>
          <a:p>
            <a:endParaRPr lang="en-US" dirty="0" smtClean="0"/>
          </a:p>
          <a:p>
            <a:pPr>
              <a:buNone/>
            </a:pPr>
            <a:endParaRPr lang="en-US" dirty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b="1" i="1" dirty="0" smtClean="0"/>
              <a:t>Normative Scores:</a:t>
            </a:r>
            <a:endParaRPr lang="en-US" b="1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Age/Grade Equivalents – see pg 26 of manual before using</a:t>
            </a:r>
          </a:p>
          <a:p>
            <a:r>
              <a:rPr lang="en-US" dirty="0" smtClean="0"/>
              <a:t>Percentile ranks  </a:t>
            </a:r>
          </a:p>
          <a:p>
            <a:r>
              <a:rPr lang="en-US" dirty="0" smtClean="0"/>
              <a:t>Scaled Scores  - mean of 10, standard deviation of 3</a:t>
            </a:r>
          </a:p>
          <a:p>
            <a:r>
              <a:rPr lang="en-US" dirty="0" smtClean="0"/>
              <a:t>Oral Reading Index – mean of 100, standard deviation of 15.  Most reliable score on the test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6669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b="1" i="1" dirty="0" smtClean="0"/>
              <a:t>Last but not Least!</a:t>
            </a:r>
            <a:endParaRPr lang="en-US" b="1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ctr">
              <a:buNone/>
            </a:pPr>
            <a:r>
              <a:rPr lang="en-US" dirty="0" smtClean="0"/>
              <a:t>Never rely on normative scores alone….</a:t>
            </a:r>
          </a:p>
          <a:p>
            <a:pPr algn="ctr">
              <a:buNone/>
            </a:pPr>
            <a:r>
              <a:rPr lang="en-US" dirty="0" smtClean="0"/>
              <a:t>Consider student history and educational opportunity</a:t>
            </a:r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endParaRPr lang="en-US" dirty="0"/>
          </a:p>
          <a:p>
            <a:pPr algn="ctr">
              <a:buNone/>
            </a:pPr>
            <a:r>
              <a:rPr lang="en-US" dirty="0" smtClean="0"/>
              <a:t>Record your observations…</a:t>
            </a:r>
          </a:p>
          <a:p>
            <a:pPr algn="ctr">
              <a:buNone/>
            </a:pPr>
            <a:endParaRPr lang="en-US" dirty="0"/>
          </a:p>
          <a:p>
            <a:pPr algn="ctr">
              <a:buNone/>
            </a:pPr>
            <a:r>
              <a:rPr lang="en-US" dirty="0" smtClean="0"/>
              <a:t>Sometimes, this is the best information of all!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219201"/>
            <a:ext cx="7772400" cy="1600199"/>
          </a:xfrm>
        </p:spPr>
        <p:txBody>
          <a:bodyPr/>
          <a:lstStyle/>
          <a:p>
            <a:r>
              <a:rPr lang="en-US" dirty="0" smtClean="0"/>
              <a:t>Kay Torchiana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352800"/>
            <a:ext cx="6400800" cy="2590800"/>
          </a:xfrm>
        </p:spPr>
        <p:txBody>
          <a:bodyPr/>
          <a:lstStyle/>
          <a:p>
            <a:r>
              <a:rPr lang="en-US" dirty="0" smtClean="0"/>
              <a:t>Region 10 </a:t>
            </a:r>
          </a:p>
          <a:p>
            <a:r>
              <a:rPr lang="en-US" dirty="0" smtClean="0"/>
              <a:t>Consultant for Evaluation and </a:t>
            </a:r>
          </a:p>
          <a:p>
            <a:r>
              <a:rPr lang="en-US" dirty="0" smtClean="0"/>
              <a:t>Child Find</a:t>
            </a:r>
          </a:p>
          <a:p>
            <a:r>
              <a:rPr lang="en-US" dirty="0" smtClean="0"/>
              <a:t>kay.torchiana@region10.org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b="1" i="1" dirty="0" smtClean="0"/>
              <a:t>GORT – 5</a:t>
            </a:r>
            <a:endParaRPr lang="en-US" b="1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Normed on a sample of 2556 students in 33 states</a:t>
            </a:r>
          </a:p>
          <a:p>
            <a:r>
              <a:rPr lang="en-US" dirty="0" smtClean="0"/>
              <a:t>Sites selected in each of the four geographical regions designated by the US Bureau of the Census.  South – Dallas/Austin</a:t>
            </a:r>
          </a:p>
          <a:p>
            <a:r>
              <a:rPr lang="en-US" dirty="0" smtClean="0"/>
              <a:t>Demographics on page 36 of manual</a:t>
            </a:r>
          </a:p>
          <a:p>
            <a:r>
              <a:rPr lang="en-US" dirty="0" smtClean="0"/>
              <a:t>A comparison of the 2010 US Census and sample group demonstrates that the sample is representative of the population.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b="1" i="1" dirty="0" smtClean="0"/>
              <a:t>Purpose:</a:t>
            </a:r>
            <a:endParaRPr lang="en-US" b="1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133600"/>
            <a:ext cx="8229600" cy="3992563"/>
          </a:xfrm>
        </p:spPr>
        <p:txBody>
          <a:bodyPr/>
          <a:lstStyle/>
          <a:p>
            <a:r>
              <a:rPr lang="en-US" dirty="0" smtClean="0"/>
              <a:t>Identify deficits in oral reading</a:t>
            </a:r>
          </a:p>
          <a:p>
            <a:r>
              <a:rPr lang="en-US" dirty="0" smtClean="0"/>
              <a:t>Determine strengths and weaknesses in oral reading</a:t>
            </a:r>
          </a:p>
          <a:p>
            <a:r>
              <a:rPr lang="en-US" dirty="0" smtClean="0"/>
              <a:t>Document Progress in intervention programs</a:t>
            </a:r>
          </a:p>
          <a:p>
            <a:r>
              <a:rPr lang="en-US" dirty="0" smtClean="0"/>
              <a:t>Conduct Research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b="1" i="1" dirty="0" smtClean="0"/>
              <a:t>Improvements from the GORT 4</a:t>
            </a:r>
            <a:endParaRPr lang="en-US" b="1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53340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Conducted test-retest studies across age levels</a:t>
            </a:r>
          </a:p>
          <a:p>
            <a:r>
              <a:rPr lang="en-US" dirty="0" smtClean="0"/>
              <a:t>Revised format of the comprehensive questions to be </a:t>
            </a:r>
            <a:r>
              <a:rPr lang="en-US" b="1" i="1" dirty="0" smtClean="0"/>
              <a:t>passage dependent</a:t>
            </a:r>
          </a:p>
          <a:p>
            <a:r>
              <a:rPr lang="en-US" dirty="0" smtClean="0"/>
              <a:t>Provided empirical support for miscue analysis</a:t>
            </a:r>
          </a:p>
          <a:p>
            <a:r>
              <a:rPr lang="en-US" dirty="0" smtClean="0"/>
              <a:t>Expanded inter-rater studies</a:t>
            </a:r>
          </a:p>
          <a:p>
            <a:r>
              <a:rPr lang="en-US" dirty="0" smtClean="0"/>
              <a:t>Addressed floor/ceiling effects at the extreme ages</a:t>
            </a:r>
          </a:p>
          <a:p>
            <a:r>
              <a:rPr lang="en-US" dirty="0" smtClean="0"/>
              <a:t>Clarified manual</a:t>
            </a:r>
          </a:p>
          <a:p>
            <a:r>
              <a:rPr lang="en-US" dirty="0" smtClean="0"/>
              <a:t>New normative sample</a:t>
            </a:r>
          </a:p>
          <a:p>
            <a:r>
              <a:rPr lang="en-US" dirty="0" smtClean="0"/>
              <a:t>Extended norms to include age 23-11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9483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b="1" i="1" dirty="0" smtClean="0"/>
              <a:t>Introduction:</a:t>
            </a:r>
            <a:endParaRPr lang="en-US" b="1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Appropriate for ages 6-0 to 23-11</a:t>
            </a:r>
          </a:p>
          <a:p>
            <a:r>
              <a:rPr lang="en-US" dirty="0" smtClean="0"/>
              <a:t>Reliability coefficient for both forms is .90</a:t>
            </a:r>
          </a:p>
          <a:p>
            <a:r>
              <a:rPr lang="en-US" dirty="0" smtClean="0"/>
              <a:t>Strong validity suggests that standard scores will be similar to other reading tests.</a:t>
            </a:r>
          </a:p>
          <a:p>
            <a:r>
              <a:rPr lang="en-US" dirty="0" smtClean="0"/>
              <a:t>SEM for scaled scores - 1</a:t>
            </a:r>
          </a:p>
          <a:p>
            <a:r>
              <a:rPr lang="en-US" dirty="0" smtClean="0"/>
              <a:t>SEM for Oral Rdg. Index - 3</a:t>
            </a:r>
          </a:p>
          <a:p>
            <a:pPr>
              <a:buNone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b="1" i="1" dirty="0" smtClean="0"/>
              <a:t>Examiner’s Qualifications:</a:t>
            </a:r>
            <a:endParaRPr lang="en-US" b="1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Formal training in evaluation:</a:t>
            </a:r>
          </a:p>
          <a:p>
            <a:pPr>
              <a:buNone/>
            </a:pPr>
            <a:r>
              <a:rPr lang="en-US" dirty="0"/>
              <a:t>	</a:t>
            </a:r>
            <a:r>
              <a:rPr lang="en-US" dirty="0" smtClean="0"/>
              <a:t>	testing statistics</a:t>
            </a:r>
          </a:p>
          <a:p>
            <a:pPr>
              <a:buNone/>
            </a:pPr>
            <a:r>
              <a:rPr lang="en-US" dirty="0"/>
              <a:t>	</a:t>
            </a:r>
            <a:r>
              <a:rPr lang="en-US" dirty="0" smtClean="0"/>
              <a:t>	test administration</a:t>
            </a:r>
          </a:p>
          <a:p>
            <a:pPr>
              <a:buNone/>
            </a:pPr>
            <a:r>
              <a:rPr lang="en-US" dirty="0"/>
              <a:t>	</a:t>
            </a:r>
            <a:r>
              <a:rPr lang="en-US" dirty="0" smtClean="0"/>
              <a:t>	scoring</a:t>
            </a:r>
          </a:p>
          <a:p>
            <a:pPr>
              <a:buNone/>
            </a:pPr>
            <a:r>
              <a:rPr lang="en-US" dirty="0"/>
              <a:t>	</a:t>
            </a:r>
            <a:r>
              <a:rPr lang="en-US" dirty="0" smtClean="0"/>
              <a:t>	interpretation</a:t>
            </a:r>
          </a:p>
          <a:p>
            <a:pPr>
              <a:buNone/>
            </a:pPr>
            <a:r>
              <a:rPr lang="en-US" dirty="0"/>
              <a:t>	</a:t>
            </a:r>
            <a:r>
              <a:rPr lang="en-US" dirty="0" smtClean="0"/>
              <a:t>	specific information about reading 	evaluation </a:t>
            </a:r>
          </a:p>
          <a:p>
            <a:pPr>
              <a:buNone/>
            </a:pPr>
            <a:r>
              <a:rPr lang="en-US" dirty="0"/>
              <a:t>	</a:t>
            </a:r>
            <a:r>
              <a:rPr lang="en-US" dirty="0" smtClean="0"/>
              <a:t>	supervised practice in test administration</a:t>
            </a:r>
          </a:p>
          <a:p>
            <a:pPr>
              <a:buNone/>
            </a:pPr>
            <a:r>
              <a:rPr lang="en-US" dirty="0"/>
              <a:t>	</a:t>
            </a:r>
            <a:r>
              <a:rPr lang="en-US" dirty="0" smtClean="0"/>
              <a:t>	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b="1" i="1" dirty="0" smtClean="0"/>
              <a:t>Test Guidelines:</a:t>
            </a:r>
            <a:endParaRPr lang="en-US" b="1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Become familiar with the test</a:t>
            </a:r>
          </a:p>
          <a:p>
            <a:r>
              <a:rPr lang="en-US" dirty="0" smtClean="0"/>
              <a:t>Distraction free test environment</a:t>
            </a:r>
          </a:p>
          <a:p>
            <a:r>
              <a:rPr lang="en-US" dirty="0" smtClean="0"/>
              <a:t>Establish Rapport</a:t>
            </a:r>
          </a:p>
          <a:p>
            <a:r>
              <a:rPr lang="en-US" dirty="0" smtClean="0"/>
              <a:t>Be sensitive to fatigue/loss of interest</a:t>
            </a:r>
          </a:p>
          <a:p>
            <a:r>
              <a:rPr lang="en-US" dirty="0"/>
              <a:t>Praise and encourage but… </a:t>
            </a:r>
            <a:r>
              <a:rPr lang="en-US" dirty="0">
                <a:solidFill>
                  <a:srgbClr val="FF0000"/>
                </a:solidFill>
              </a:rPr>
              <a:t>NO PROMPTING</a:t>
            </a:r>
            <a:r>
              <a:rPr lang="en-US" dirty="0" smtClean="0">
                <a:solidFill>
                  <a:srgbClr val="FF0000"/>
                </a:solidFill>
              </a:rPr>
              <a:t>!</a:t>
            </a:r>
            <a:endParaRPr lang="en-US" dirty="0" smtClean="0"/>
          </a:p>
          <a:p>
            <a:r>
              <a:rPr lang="en-US" dirty="0" smtClean="0"/>
              <a:t>Become familiar with the stories before administration</a:t>
            </a:r>
          </a:p>
          <a:p>
            <a:r>
              <a:rPr lang="en-US" dirty="0" smtClean="0"/>
              <a:t>Test times/entry points – pg. 6/protocol</a:t>
            </a:r>
          </a:p>
          <a:p>
            <a:r>
              <a:rPr lang="en-US" dirty="0" smtClean="0"/>
              <a:t>Basals/Ceilings - protocol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9259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09"/>
  <p:tag name="MMPROD_UIDATA" val="&lt;database version=&quot;7.0&quot;&gt;&lt;object type=&quot;1&quot; unique_id=&quot;10001&quot;&gt;&lt;object type=&quot;8&quot; unique_id=&quot;10002&quot;&gt;&lt;/object&gt;&lt;object type=&quot;2&quot; unique_id=&quot;10003&quot;&gt;&lt;object type=&quot;3&quot; unique_id=&quot;10004&quot;&gt;&lt;property id=&quot;20148&quot; value=&quot;5&quot;/&gt;&lt;property id=&quot;20300&quot; value=&quot;Slide 1 - &amp;quot;Gray Oral Reading Test&amp;#x0D;&amp;#x0A;GORT – 5&amp;#x0D;&amp;#x0A;Administration and Interpretation&amp;quot;&quot;/&gt;&lt;property id=&quot;20307&quot; value=&quot;256&quot;/&gt;&lt;/object&gt;&lt;object type=&quot;3&quot; unique_id=&quot;10005&quot;&gt;&lt;property id=&quot;20148&quot; value=&quot;5&quot;/&gt;&lt;property id=&quot;20300&quot; value=&quot;Slide 2 - &amp;quot;Originated in 1963&amp;quot;&quot;/&gt;&lt;property id=&quot;20307&quot; value=&quot;257&quot;/&gt;&lt;/object&gt;&lt;object type=&quot;3&quot; unique_id=&quot;10006&quot;&gt;&lt;property id=&quot;20148&quot; value=&quot;5&quot;/&gt;&lt;property id=&quot;20300&quot; value=&quot;Slide 3 - &amp;quot;Revisions:&amp;quot;&quot;/&gt;&lt;property id=&quot;20307&quot; value=&quot;258&quot;/&gt;&lt;/object&gt;&lt;object type=&quot;3&quot; unique_id=&quot;10007&quot;&gt;&lt;property id=&quot;20148&quot; value=&quot;5&quot;/&gt;&lt;property id=&quot;20300&quot; value=&quot;Slide 4 - &amp;quot;GORT – 5&amp;quot;&quot;/&gt;&lt;property id=&quot;20307&quot; value=&quot;259&quot;/&gt;&lt;/object&gt;&lt;object type=&quot;3&quot; unique_id=&quot;10008&quot;&gt;&lt;property id=&quot;20148&quot; value=&quot;5&quot;/&gt;&lt;property id=&quot;20300&quot; value=&quot;Slide 5 - &amp;quot;Purpose:&amp;quot;&quot;/&gt;&lt;property id=&quot;20307&quot; value=&quot;265&quot;/&gt;&lt;/object&gt;&lt;object type=&quot;3&quot; unique_id=&quot;10009&quot;&gt;&lt;property id=&quot;20148&quot; value=&quot;5&quot;/&gt;&lt;property id=&quot;20300&quot; value=&quot;Slide 7 - &amp;quot;Introduction:&amp;quot;&quot;/&gt;&lt;property id=&quot;20307&quot; value=&quot;260&quot;/&gt;&lt;/object&gt;&lt;object type=&quot;3&quot; unique_id=&quot;10010&quot;&gt;&lt;property id=&quot;20148&quot; value=&quot;5&quot;/&gt;&lt;property id=&quot;20300&quot; value=&quot;Slide 10 - &amp;quot;Yields scores for:&amp;quot;&quot;/&gt;&lt;property id=&quot;20307&quot; value=&quot;261&quot;/&gt;&lt;/object&gt;&lt;object type=&quot;3&quot; unique_id=&quot;10012&quot;&gt;&lt;property id=&quot;20148&quot; value=&quot;5&quot;/&gt;&lt;property id=&quot;20300&quot; value=&quot;Slide 18 - &amp;quot;System for performing an analysis of oral reading miscues:&amp;quot;&quot;/&gt;&lt;property id=&quot;20307&quot; value=&quot;263&quot;/&gt;&lt;/object&gt;&lt;object type=&quot;3&quot; unique_id=&quot;10013&quot;&gt;&lt;property id=&quot;20148&quot; value=&quot;5&quot;/&gt;&lt;property id=&quot;20300&quot; value=&quot;Slide 8 - &amp;quot;Examiner’s Qualifications:&amp;quot;&quot;/&gt;&lt;property id=&quot;20307&quot; value=&quot;264&quot;/&gt;&lt;/object&gt;&lt;object type=&quot;3&quot; unique_id=&quot;10015&quot;&gt;&lt;property id=&quot;20148&quot; value=&quot;5&quot;/&gt;&lt;property id=&quot;20300&quot; value=&quot;Slide 11 - &amp;quot;Administration:&amp;quot;&quot;/&gt;&lt;property id=&quot;20307&quot; value=&quot;269&quot;/&gt;&lt;/object&gt;&lt;object type=&quot;3&quot; unique_id=&quot;10016&quot;&gt;&lt;property id=&quot;20148&quot; value=&quot;5&quot;/&gt;&lt;property id=&quot;20300&quot; value=&quot;Slide 22 - &amp;quot;Basals:&amp;quot;&quot;/&gt;&lt;property id=&quot;20307&quot; value=&quot;270&quot;/&gt;&lt;/object&gt;&lt;object type=&quot;3&quot; unique_id=&quot;10017&quot;&gt;&lt;property id=&quot;20148&quot; value=&quot;5&quot;/&gt;&lt;property id=&quot;20300&quot; value=&quot;Slide 28 - &amp;quot;Comprehension:&amp;quot;&quot;/&gt;&lt;property id=&quot;20307&quot; value=&quot;271&quot;/&gt;&lt;/object&gt;&lt;object type=&quot;3&quot; unique_id=&quot;10018&quot;&gt;&lt;property id=&quot;20148&quot; value=&quot;5&quot;/&gt;&lt;property id=&quot;20300&quot; value=&quot;Slide 26 - &amp;quot;One more time….&amp;quot;&quot;/&gt;&lt;property id=&quot;20307&quot; value=&quot;272&quot;/&gt;&lt;/object&gt;&lt;object type=&quot;3&quot; unique_id=&quot;10019&quot;&gt;&lt;property id=&quot;20148&quot; value=&quot;5&quot;/&gt;&lt;property id=&quot;20300&quot; value=&quot;Slide 27 - &amp;quot;Fluency: Determines Basals and Ceilings&amp;quot;&quot;/&gt;&lt;property id=&quot;20307&quot; value=&quot;273&quot;/&gt;&lt;/object&gt;&lt;object type=&quot;3&quot; unique_id=&quot;10021&quot;&gt;&lt;property id=&quot;20148&quot; value=&quot;5&quot;/&gt;&lt;property id=&quot;20300&quot; value=&quot;Slide 29 - &amp;quot;Recording Scores:&amp;quot;&quot;/&gt;&lt;property id=&quot;20307&quot; value=&quot;267&quot;/&gt;&lt;/object&gt;&lt;object type=&quot;3&quot; unique_id=&quot;10022&quot;&gt;&lt;property id=&quot;20148&quot; value=&quot;5&quot;/&gt;&lt;property id=&quot;20300&quot; value=&quot;Slide 30 - &amp;quot;Recording Scores:&amp;quot;&quot;/&gt;&lt;property id=&quot;20307&quot; value=&quot;268&quot;/&gt;&lt;/object&gt;&lt;object type=&quot;3&quot; unique_id=&quot;10023&quot;&gt;&lt;property id=&quot;20148&quot; value=&quot;5&quot;/&gt;&lt;property id=&quot;20300&quot; value=&quot;Slide 12 - &amp;quot;Administration:&amp;quot;&quot;/&gt;&lt;property id=&quot;20307&quot; value=&quot;275&quot;/&gt;&lt;/object&gt;&lt;object type=&quot;3&quot; unique_id=&quot;10024&quot;&gt;&lt;property id=&quot;20148&quot; value=&quot;5&quot;/&gt;&lt;property id=&quot;20300&quot; value=&quot;Slide 13 - &amp;quot;Record Deviations from Print:&amp;quot;&quot;/&gt;&lt;property id=&quot;20307&quot; value=&quot;276&quot;/&gt;&lt;/object&gt;&lt;object type=&quot;3&quot; unique_id=&quot;10025&quot;&gt;&lt;property id=&quot;20148&quot; value=&quot;5&quot;/&gt;&lt;property id=&quot;20300&quot; value=&quot;Slide 15 - &amp;quot;Record Deviations from Print:&amp;quot;&quot;/&gt;&lt;property id=&quot;20307&quot; value=&quot;277&quot;/&gt;&lt;/object&gt;&lt;object type=&quot;3&quot; unique_id=&quot;10026&quot;&gt;&lt;property id=&quot;20148&quot; value=&quot;5&quot;/&gt;&lt;property id=&quot;20300&quot; value=&quot;Slide 17 - &amp;quot;Record Deviations from Print:&amp;quot;&quot;/&gt;&lt;property id=&quot;20307&quot; value=&quot;278&quot;/&gt;&lt;/object&gt;&lt;object type=&quot;3&quot; unique_id=&quot;10028&quot;&gt;&lt;property id=&quot;20148&quot; value=&quot;5&quot;/&gt;&lt;property id=&quot;20300&quot; value=&quot;Slide 19 - &amp;quot;Miscue Marking System:&amp;quot;&quot;/&gt;&lt;property id=&quot;20307&quot; value=&quot;280&quot;/&gt;&lt;/object&gt;&lt;object type=&quot;3&quot; unique_id=&quot;10029&quot;&gt;&lt;property id=&quot;20148&quot; value=&quot;5&quot;/&gt;&lt;property id=&quot;20300&quot; value=&quot;Slide 20 - &amp;quot;Miscue Marking System:&amp;quot;&quot;/&gt;&lt;property id=&quot;20307&quot; value=&quot;281&quot;/&gt;&lt;/object&gt;&lt;object type=&quot;3&quot; unique_id=&quot;10030&quot;&gt;&lt;property id=&quot;20148&quot; value=&quot;5&quot;/&gt;&lt;property id=&quot;20300&quot; value=&quot;Slide 21 - &amp;quot;Calculating Miscues:&amp;quot;&quot;/&gt;&lt;property id=&quot;20307&quot; value=&quot;282&quot;/&gt;&lt;/object&gt;&lt;object type=&quot;3&quot; unique_id=&quot;10031&quot;&gt;&lt;property id=&quot;20148&quot; value=&quot;5&quot;/&gt;&lt;property id=&quot;20300&quot; value=&quot;Slide 32 - &amp;quot;Last but not Least!&amp;quot;&quot;/&gt;&lt;property id=&quot;20307&quot; value=&quot;283&quot;/&gt;&lt;/object&gt;&lt;object type=&quot;3&quot; unique_id=&quot;10062&quot;&gt;&lt;property id=&quot;20148&quot; value=&quot;5&quot;/&gt;&lt;property id=&quot;20300&quot; value=&quot;Slide 33 - &amp;quot;Kay Torchiana&amp;quot;&quot;/&gt;&lt;property id=&quot;20307&quot; value=&quot;284&quot;/&gt;&lt;/object&gt;&lt;object type=&quot;3&quot; unique_id=&quot;10063&quot;&gt;&lt;property id=&quot;20148&quot; value=&quot;5&quot;/&gt;&lt;property id=&quot;20300&quot; value=&quot;Slide 6 - &amp;quot;Improvements from the GORT 4&amp;quot;&quot;/&gt;&lt;property id=&quot;20307&quot; value=&quot;285&quot;/&gt;&lt;/object&gt;&lt;object type=&quot;3&quot; unique_id=&quot;10064&quot;&gt;&lt;property id=&quot;20148&quot; value=&quot;5&quot;/&gt;&lt;property id=&quot;20300&quot; value=&quot;Slide 9 - &amp;quot;Test Guidelines:&amp;quot;&quot;/&gt;&lt;property id=&quot;20307&quot; value=&quot;286&quot;/&gt;&lt;/object&gt;&lt;object type=&quot;3&quot; unique_id=&quot;10065&quot;&gt;&lt;property id=&quot;20148&quot; value=&quot;5&quot;/&gt;&lt;property id=&quot;20300&quot; value=&quot;Slide 23 - &amp;quot;Multiple Basals:&amp;quot;&quot;/&gt;&lt;property id=&quot;20307&quot; value=&quot;288&quot;/&gt;&lt;/object&gt;&lt;object type=&quot;3&quot; unique_id=&quot;10066&quot;&gt;&lt;property id=&quot;20148&quot; value=&quot;5&quot;/&gt;&lt;property id=&quot;20300&quot; value=&quot;Slide 24 - &amp;quot;Ceilings:&amp;quot;&quot;/&gt;&lt;property id=&quot;20307&quot; value=&quot;287&quot;/&gt;&lt;/object&gt;&lt;object type=&quot;3&quot; unique_id=&quot;10067&quot;&gt;&lt;property id=&quot;20148&quot; value=&quot;5&quot;/&gt;&lt;property id=&quot;20300&quot; value=&quot;Slide 25 - &amp;quot;Double Ceilings:&amp;quot;&quot;/&gt;&lt;property id=&quot;20307&quot; value=&quot;289&quot;/&gt;&lt;/object&gt;&lt;object type=&quot;3&quot; unique_id=&quot;10068&quot;&gt;&lt;property id=&quot;20148&quot; value=&quot;5&quot;/&gt;&lt;property id=&quot;20300&quot; value=&quot;Slide 14 - &amp;quot;Deviations from Print:&amp;quot;&quot;/&gt;&lt;property id=&quot;20307&quot; value=&quot;291&quot;/&gt;&lt;/object&gt;&lt;object type=&quot;3&quot; unique_id=&quot;10069&quot;&gt;&lt;property id=&quot;20148&quot; value=&quot;5&quot;/&gt;&lt;property id=&quot;20300&quot; value=&quot;Slide 16 - &amp;quot;Special Considerations:&amp;quot;&quot;/&gt;&lt;property id=&quot;20307&quot; value=&quot;290&quot;/&gt;&lt;/object&gt;&lt;object type=&quot;3&quot; unique_id=&quot;10070&quot;&gt;&lt;property id=&quot;20148&quot; value=&quot;5&quot;/&gt;&lt;property id=&quot;20300&quot; value=&quot;Slide 31 - &amp;quot;Normative Scores:&amp;quot;&quot;/&gt;&lt;property id=&quot;20307&quot; value=&quot;292&quot;/&gt;&lt;/object&gt;&lt;/object&gt;&lt;/object&gt;&lt;/database&gt;"/>
  <p:tag name="SECTOMILLISECCONVERTED" val="1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1025</TotalTime>
  <Words>1574</Words>
  <Application>Microsoft Office PowerPoint</Application>
  <PresentationFormat>On-screen Show (4:3)</PresentationFormat>
  <Paragraphs>242</Paragraphs>
  <Slides>33</Slides>
  <Notes>25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34" baseType="lpstr">
      <vt:lpstr>Office Theme</vt:lpstr>
      <vt:lpstr>Gray Oral Reading Test GORT – 5 Administration and Interpretation</vt:lpstr>
      <vt:lpstr>Originated in 1963</vt:lpstr>
      <vt:lpstr>Revisions:</vt:lpstr>
      <vt:lpstr>GORT – 5</vt:lpstr>
      <vt:lpstr>Purpose:</vt:lpstr>
      <vt:lpstr>Improvements from the GORT 4</vt:lpstr>
      <vt:lpstr>Introduction:</vt:lpstr>
      <vt:lpstr>Examiner’s Qualifications:</vt:lpstr>
      <vt:lpstr>Test Guidelines:</vt:lpstr>
      <vt:lpstr>Yields scores for:</vt:lpstr>
      <vt:lpstr>Administration:</vt:lpstr>
      <vt:lpstr>Administration:</vt:lpstr>
      <vt:lpstr>Record Deviations from Print:</vt:lpstr>
      <vt:lpstr>Deviations from Print:</vt:lpstr>
      <vt:lpstr>Record Deviations from Print:</vt:lpstr>
      <vt:lpstr>Special Considerations:</vt:lpstr>
      <vt:lpstr>Record Deviations from Print:</vt:lpstr>
      <vt:lpstr>System for performing an analysis of oral reading miscues:</vt:lpstr>
      <vt:lpstr>Miscue Marking System:</vt:lpstr>
      <vt:lpstr>Miscue Marking System:</vt:lpstr>
      <vt:lpstr>Calculating Miscues:</vt:lpstr>
      <vt:lpstr>Basals:</vt:lpstr>
      <vt:lpstr>Multiple Basals:</vt:lpstr>
      <vt:lpstr>Ceilings:</vt:lpstr>
      <vt:lpstr>Double Ceilings:</vt:lpstr>
      <vt:lpstr>One more time….</vt:lpstr>
      <vt:lpstr>Fluency: Determines Basals and Ceilings</vt:lpstr>
      <vt:lpstr>Comprehension:</vt:lpstr>
      <vt:lpstr>Recording Scores:</vt:lpstr>
      <vt:lpstr>Recording Scores:</vt:lpstr>
      <vt:lpstr>Normative Scores:</vt:lpstr>
      <vt:lpstr>Last but not Least!</vt:lpstr>
      <vt:lpstr>Kay Torchiana</vt:lpstr>
    </vt:vector>
  </TitlesOfParts>
  <Company>ESC Region 10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Gray Oral Reading Test GORT – 4 Administration and Interpretation</dc:title>
  <dc:creator>torchianak</dc:creator>
  <cp:lastModifiedBy>torchianak</cp:lastModifiedBy>
  <cp:revision>59</cp:revision>
  <dcterms:created xsi:type="dcterms:W3CDTF">2011-08-23T16:03:38Z</dcterms:created>
  <dcterms:modified xsi:type="dcterms:W3CDTF">2012-09-21T20:02:18Z</dcterms:modified>
</cp:coreProperties>
</file>